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6" r:id="rId26"/>
    <p:sldId id="284" r:id="rId27"/>
    <p:sldId id="285" r:id="rId28"/>
    <p:sldId id="294" r:id="rId29"/>
    <p:sldId id="295" r:id="rId30"/>
    <p:sldId id="287" r:id="rId31"/>
    <p:sldId id="288" r:id="rId32"/>
    <p:sldId id="290" r:id="rId33"/>
    <p:sldId id="292" r:id="rId34"/>
    <p:sldId id="312" r:id="rId35"/>
    <p:sldId id="293" r:id="rId36"/>
    <p:sldId id="305" r:id="rId37"/>
    <p:sldId id="306" r:id="rId38"/>
    <p:sldId id="307" r:id="rId39"/>
    <p:sldId id="297" r:id="rId40"/>
    <p:sldId id="311" r:id="rId41"/>
    <p:sldId id="310" r:id="rId42"/>
    <p:sldId id="313" r:id="rId43"/>
    <p:sldId id="322" r:id="rId44"/>
    <p:sldId id="308" r:id="rId45"/>
    <p:sldId id="315" r:id="rId46"/>
    <p:sldId id="316" r:id="rId47"/>
    <p:sldId id="317" r:id="rId48"/>
    <p:sldId id="318" r:id="rId49"/>
    <p:sldId id="319" r:id="rId50"/>
    <p:sldId id="320" r:id="rId51"/>
    <p:sldId id="304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4"/>
            <p14:sldId id="285"/>
            <p14:sldId id="294"/>
            <p14:sldId id="295"/>
            <p14:sldId id="287"/>
            <p14:sldId id="288"/>
            <p14:sldId id="290"/>
            <p14:sldId id="292"/>
            <p14:sldId id="312"/>
            <p14:sldId id="293"/>
            <p14:sldId id="305"/>
            <p14:sldId id="306"/>
            <p14:sldId id="307"/>
            <p14:sldId id="297"/>
            <p14:sldId id="311"/>
            <p14:sldId id="310"/>
            <p14:sldId id="313"/>
            <p14:sldId id="322"/>
            <p14:sldId id="308"/>
            <p14:sldId id="315"/>
            <p14:sldId id="316"/>
            <p14:sldId id="317"/>
            <p14:sldId id="318"/>
            <p14:sldId id="319"/>
            <p14:sldId id="320"/>
            <p14:sldId id="304"/>
            <p14:sldId id="321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9282"/>
            <a:ext cx="9144000" cy="4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8194" y="2880361"/>
            <a:ext cx="8647612" cy="3716381"/>
            <a:chOff x="248194" y="2880361"/>
            <a:chExt cx="8647612" cy="3716381"/>
          </a:xfrm>
        </p:grpSpPr>
        <p:sp>
          <p:nvSpPr>
            <p:cNvPr id="4" name="Rectangle 3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0240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 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w += (</a:t>
              </a:r>
              <a:r>
                <a:rPr lang="en-US" dirty="0" err="1" smtClean="0"/>
                <a:t>y_i</a:t>
              </a:r>
              <a:r>
                <a:rPr lang="en-US" dirty="0" smtClean="0"/>
                <a:t> -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)) * </a:t>
              </a:r>
              <a:r>
                <a:rPr lang="en-US" dirty="0" err="1" smtClean="0"/>
                <a:t>x</a:t>
              </a:r>
              <a:r>
                <a:rPr lang="en-US" dirty="0" err="1" smtClean="0"/>
                <a:t>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between LR and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learning vs. Batch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Perceptron doesn’t always make updates</a:t>
            </a:r>
          </a:p>
        </p:txBody>
      </p:sp>
    </p:spTree>
    <p:extLst>
      <p:ext uri="{BB962C8B-B14F-4D97-AF65-F5344CB8AC3E}">
        <p14:creationId xmlns:p14="http://schemas.microsoft.com/office/powerpoint/2010/main" val="16205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if we have more than 2 categories?</a:t>
            </a:r>
          </a:p>
          <a:p>
            <a:pPr lvl="1"/>
            <a:r>
              <a:rPr lang="en-US" dirty="0" smtClean="0"/>
              <a:t>Sentiment: Positive, Negative, Neutral</a:t>
            </a:r>
          </a:p>
          <a:p>
            <a:pPr lvl="1"/>
            <a:r>
              <a:rPr lang="en-US" dirty="0" smtClean="0"/>
              <a:t>Document topics: Sports, Politics, Business, Entertainment,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Could train a seperate logistic regression model for each category...</a:t>
            </a:r>
          </a:p>
          <a:p>
            <a:r>
              <a:rPr lang="is-IS" dirty="0" smtClean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Log-Linear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80605" y="4245429"/>
            <a:ext cx="6139543" cy="202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4508634"/>
            <a:ext cx="5156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11434"/>
          </a:xfrm>
        </p:spPr>
        <p:txBody>
          <a:bodyPr>
            <a:normAutofit/>
          </a:bodyPr>
          <a:lstStyle/>
          <a:p>
            <a:r>
              <a:rPr lang="is-IS" dirty="0" smtClean="0"/>
              <a:t>Binary logistic regression:</a:t>
            </a:r>
          </a:p>
          <a:p>
            <a:pPr lvl="1"/>
            <a:r>
              <a:rPr lang="is-IS" dirty="0" smtClean="0"/>
              <a:t>We have one feature vector that matches the size of the vocabulary</a:t>
            </a:r>
          </a:p>
          <a:p>
            <a:r>
              <a:rPr lang="is-IS" dirty="0" smtClean="0"/>
              <a:t>Multiclass in practice:</a:t>
            </a:r>
          </a:p>
          <a:p>
            <a:pPr lvl="1"/>
            <a:r>
              <a:rPr lang="is-IS" dirty="0" smtClean="0"/>
              <a:t>one weight vector for each category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8481" y="5099413"/>
            <a:ext cx="5810432" cy="342900"/>
            <a:chOff x="1638481" y="5099413"/>
            <a:chExt cx="5810432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481" y="5099413"/>
              <a:ext cx="850900" cy="34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697" y="5099413"/>
              <a:ext cx="863600" cy="342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13" y="5131163"/>
              <a:ext cx="1003300" cy="2794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448435" y="2743200"/>
            <a:ext cx="6247130" cy="18418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 represent this in practice with one giant weight vector and repeated features for each category.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63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How to compute posterior class probabilities for multiclass?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59" y="2980690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206614"/>
            <a:ext cx="58420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4727303"/>
            <a:ext cx="711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LR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3" y="2846215"/>
            <a:ext cx="8426994" cy="13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MAP-based learning</a:t>
            </a:r>
            <a:br>
              <a:rPr lang="en-US" dirty="0" smtClean="0"/>
            </a:br>
            <a:r>
              <a:rPr lang="en-US" dirty="0" smtClean="0"/>
              <a:t>(perceptron)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5318"/>
            <a:ext cx="8530046" cy="11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Learning (perceptron)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560320"/>
            <a:ext cx="8229600" cy="2351314"/>
          </a:xfrm>
        </p:spPr>
        <p:txBody>
          <a:bodyPr>
            <a:normAutofit/>
          </a:bodyPr>
          <a:lstStyle/>
          <a:p>
            <a:r>
              <a:rPr lang="is-IS" dirty="0" smtClean="0"/>
              <a:t>Rather than making a full pass through the data, compute gradient and update parameters after each training example.</a:t>
            </a:r>
          </a:p>
        </p:txBody>
      </p:sp>
    </p:spTree>
    <p:extLst>
      <p:ext uri="{BB962C8B-B14F-4D97-AF65-F5344CB8AC3E}">
        <p14:creationId xmlns:p14="http://schemas.microsoft.com/office/powerpoint/2010/main" val="1208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Perceptron Algorithm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2697" y="1587138"/>
            <a:ext cx="8647612" cy="4669971"/>
            <a:chOff x="248194" y="2880361"/>
            <a:chExt cx="8647612" cy="3716381"/>
          </a:xfrm>
        </p:grpSpPr>
        <p:sp>
          <p:nvSpPr>
            <p:cNvPr id="6" name="Rectangle 5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3213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</a:t>
              </a:r>
              <a:r>
                <a:rPr lang="en-US" dirty="0" err="1" smtClean="0"/>
                <a:t>y_pred</a:t>
              </a:r>
              <a:r>
                <a:rPr lang="en-US" dirty="0" smtClean="0"/>
                <a:t> = </a:t>
              </a:r>
              <a:r>
                <a:rPr lang="en-US" dirty="0" err="1" smtClean="0"/>
                <a:t>argmax_y</a:t>
              </a:r>
              <a:r>
                <a:rPr lang="en-US" dirty="0" smtClean="0"/>
                <a:t> </a:t>
              </a:r>
              <a:r>
                <a:rPr lang="en-US" dirty="0" err="1" smtClean="0"/>
                <a:t>w_y</a:t>
              </a:r>
              <a:r>
                <a:rPr lang="en-US" dirty="0" smtClean="0"/>
                <a:t> *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</a:t>
              </a:r>
              <a:r>
                <a:rPr lang="en-US" dirty="0" err="1" smtClean="0"/>
                <a:t>y_pred</a:t>
              </a:r>
              <a:r>
                <a:rPr lang="en-US" dirty="0" smtClean="0"/>
                <a:t> </a:t>
              </a:r>
              <a:r>
                <a:rPr lang="en-US" dirty="0" smtClean="0"/>
                <a:t>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w_y_gold</a:t>
              </a:r>
              <a:r>
                <a:rPr lang="en-US" dirty="0" smtClean="0"/>
                <a:t> </a:t>
              </a:r>
              <a:r>
                <a:rPr lang="en-US" dirty="0" smtClean="0"/>
                <a:t>+= </a:t>
              </a:r>
              <a:r>
                <a:rPr lang="en-US" dirty="0" err="1" smtClean="0"/>
                <a:t>x</a:t>
              </a:r>
              <a:r>
                <a:rPr lang="en-US" dirty="0" err="1" smtClean="0"/>
                <a:t>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w_y_pred</a:t>
              </a:r>
              <a:r>
                <a:rPr lang="en-US" dirty="0" smtClean="0"/>
                <a:t> -=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9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442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940050"/>
            <a:ext cx="7404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01950"/>
            <a:ext cx="698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4005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40050"/>
            <a:ext cx="4838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Combating over fitting</a:t>
            </a:r>
          </a:p>
          <a:p>
            <a:endParaRPr lang="en-US" dirty="0"/>
          </a:p>
          <a:p>
            <a:r>
              <a:rPr lang="en-US" dirty="0" smtClean="0"/>
              <a:t>Intuition: don’t let the weights get very large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3652784"/>
            <a:ext cx="8438606" cy="42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" y="4838021"/>
            <a:ext cx="8595360" cy="11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Regularization in the 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directly include regularization in gradient</a:t>
            </a:r>
          </a:p>
          <a:p>
            <a:endParaRPr lang="en-US" dirty="0"/>
          </a:p>
          <a:p>
            <a:r>
              <a:rPr lang="en-US" dirty="0" smtClean="0"/>
              <a:t># of iterations</a:t>
            </a:r>
          </a:p>
          <a:p>
            <a:endParaRPr lang="en-US" dirty="0"/>
          </a:p>
          <a:p>
            <a:r>
              <a:rPr lang="en-US" dirty="0" smtClean="0"/>
              <a:t>Parameter averaging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11265</TotalTime>
  <Words>770</Words>
  <Application>Microsoft Macintosh PowerPoint</Application>
  <PresentationFormat>On-screen Show (4:3)</PresentationFormat>
  <Paragraphs>175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LR Gradient</vt:lpstr>
      <vt:lpstr>PowerPoint Presentation</vt:lpstr>
      <vt:lpstr>Logistic Regression: Pros and Cons</vt:lpstr>
      <vt:lpstr>NB &amp; LR</vt:lpstr>
      <vt:lpstr>Perceptron Algorithm</vt:lpstr>
      <vt:lpstr>Perceptron Algorithm</vt:lpstr>
      <vt:lpstr>Differences between LR and Perceptron</vt:lpstr>
      <vt:lpstr>MultiClass Classification</vt:lpstr>
      <vt:lpstr>Log-Linear Models</vt:lpstr>
      <vt:lpstr>MultiClass Logistic Regression</vt:lpstr>
      <vt:lpstr>MultiClass Logistic Regression</vt:lpstr>
      <vt:lpstr>Q: How to compute posterior class probabilities for multiclass?</vt:lpstr>
      <vt:lpstr>Maximum Likelihood Estimation</vt:lpstr>
      <vt:lpstr>Multiclass LR Gradient</vt:lpstr>
      <vt:lpstr>MAP-based learning (perceptron)</vt:lpstr>
      <vt:lpstr>Online Learning (perceptron)</vt:lpstr>
      <vt:lpstr>MultiClass Perceptron Algorithm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Regularization</vt:lpstr>
      <vt:lpstr>Regularization in the Perceptron Algorithm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441</cp:revision>
  <cp:lastPrinted>2016-01-25T18:06:55Z</cp:lastPrinted>
  <dcterms:created xsi:type="dcterms:W3CDTF">2014-08-24T19:20:45Z</dcterms:created>
  <dcterms:modified xsi:type="dcterms:W3CDTF">2016-01-25T18:06:59Z</dcterms:modified>
</cp:coreProperties>
</file>